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56" r:id="rId3"/>
    <p:sldId id="261" r:id="rId4"/>
    <p:sldId id="262" r:id="rId5"/>
    <p:sldId id="257" r:id="rId6"/>
    <p:sldId id="258" r:id="rId7"/>
    <p:sldId id="259" r:id="rId8"/>
    <p:sldId id="260"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0" d="100"/>
          <a:sy n="110" d="100"/>
        </p:scale>
        <p:origin x="630"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10/22/2019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10/22/2019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10/22/2019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olab.research.google.com/github/hube12/NeuralNetwork103/blob/master/Notebook/RBM.ipynb" TargetMode="Externa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arxiv.org/abs/1406.2661" TargetMode="External"/><Relationship Id="rId4" Type="http://schemas.openxmlformats.org/officeDocument/2006/relationships/hyperlink" Target="https://github.com/T-Almeida/GAN-stud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ube12/NeuralNetwork103/blob/master/Notebook/StyleGAN.ipynb"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6E1FC-6526-4318-ADCB-F4CF0A40E874}"/>
              </a:ext>
            </a:extLst>
          </p:cNvPr>
          <p:cNvSpPr>
            <a:spLocks noGrp="1"/>
          </p:cNvSpPr>
          <p:nvPr>
            <p:ph type="ctrTitle"/>
          </p:nvPr>
        </p:nvSpPr>
        <p:spPr>
          <a:xfrm>
            <a:off x="588896" y="-244569"/>
            <a:ext cx="11742441" cy="3329581"/>
          </a:xfrm>
        </p:spPr>
        <p:txBody>
          <a:bodyPr/>
          <a:lstStyle/>
          <a:p>
            <a:r>
              <a:rPr lang="en-US" sz="2400" dirty="0"/>
              <a:t>• I am not a neural network expert </a:t>
            </a:r>
            <a:br>
              <a:rPr lang="en-US" sz="2400" dirty="0"/>
            </a:br>
            <a:r>
              <a:rPr lang="en-US" sz="2400" dirty="0"/>
              <a:t>• This is only intended for learning purpose ( not refined nor applicable ) </a:t>
            </a:r>
            <a:br>
              <a:rPr lang="en-US" sz="2400" dirty="0"/>
            </a:br>
            <a:r>
              <a:rPr lang="en-US" sz="2400" dirty="0"/>
              <a:t>• The dataset used are </a:t>
            </a:r>
            <a:r>
              <a:rPr lang="en-US" sz="2400" dirty="0" err="1"/>
              <a:t>conditionned</a:t>
            </a:r>
            <a:r>
              <a:rPr lang="en-US" sz="2400" dirty="0"/>
              <a:t> </a:t>
            </a:r>
            <a:br>
              <a:rPr lang="en-US" sz="2400" dirty="0"/>
            </a:br>
            <a:r>
              <a:rPr lang="en-US" sz="2400" dirty="0"/>
              <a:t>• We are going to see a limited set of neural network, so called CNN </a:t>
            </a:r>
            <a:br>
              <a:rPr lang="en-US" sz="2400" dirty="0"/>
            </a:br>
            <a:r>
              <a:rPr lang="en-US" sz="2400" dirty="0"/>
              <a:t>• We don’t have much time for this presentation</a:t>
            </a:r>
            <a:endParaRPr lang="fr-FR" sz="2400" dirty="0"/>
          </a:p>
        </p:txBody>
      </p:sp>
      <p:sp>
        <p:nvSpPr>
          <p:cNvPr id="3" name="Sous-titre 2">
            <a:extLst>
              <a:ext uri="{FF2B5EF4-FFF2-40B4-BE49-F238E27FC236}">
                <a16:creationId xmlns:a16="http://schemas.microsoft.com/office/drawing/2014/main" id="{7DCB2887-384A-47DF-9AFF-0F2085E78CD5}"/>
              </a:ext>
            </a:extLst>
          </p:cNvPr>
          <p:cNvSpPr>
            <a:spLocks noGrp="1"/>
          </p:cNvSpPr>
          <p:nvPr>
            <p:ph type="subTitle" idx="1"/>
          </p:nvPr>
        </p:nvSpPr>
        <p:spPr>
          <a:xfrm>
            <a:off x="1538132" y="4968969"/>
            <a:ext cx="8825658" cy="861420"/>
          </a:xfrm>
        </p:spPr>
        <p:txBody>
          <a:bodyPr/>
          <a:lstStyle/>
          <a:p>
            <a:r>
              <a:rPr lang="fr-FR" dirty="0"/>
              <a:t>https://github.com/hube12/NeuralNetwork103</a:t>
            </a:r>
          </a:p>
        </p:txBody>
      </p:sp>
      <p:pic>
        <p:nvPicPr>
          <p:cNvPr id="5122" name="Picture 2" descr="Résultat de recherche d'images pour &quot;github logo&quot;">
            <a:extLst>
              <a:ext uri="{FF2B5EF4-FFF2-40B4-BE49-F238E27FC236}">
                <a16:creationId xmlns:a16="http://schemas.microsoft.com/office/drawing/2014/main" id="{AF6FC66C-B24A-430D-8031-538106FEE9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5869" y="4382588"/>
            <a:ext cx="1567543" cy="1567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ésultat de recherche d'images pour &quot;gan gif neural network&quot;">
            <a:extLst>
              <a:ext uri="{FF2B5EF4-FFF2-40B4-BE49-F238E27FC236}">
                <a16:creationId xmlns:a16="http://schemas.microsoft.com/office/drawing/2014/main" id="{97DB5AF2-6685-467C-BA0C-4D6E1B632F6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90263" y="2770395"/>
            <a:ext cx="4087605" cy="408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38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DA59-633E-4F79-8935-6D65D6D18DFA}"/>
              </a:ext>
            </a:extLst>
          </p:cNvPr>
          <p:cNvSpPr>
            <a:spLocks noGrp="1"/>
          </p:cNvSpPr>
          <p:nvPr>
            <p:ph type="ctrTitle"/>
          </p:nvPr>
        </p:nvSpPr>
        <p:spPr>
          <a:xfrm>
            <a:off x="1154955" y="99417"/>
            <a:ext cx="8825658" cy="3329581"/>
          </a:xfrm>
        </p:spPr>
        <p:txBody>
          <a:bodyPr/>
          <a:lstStyle/>
          <a:p>
            <a:r>
              <a:rPr lang="en-US" dirty="0"/>
              <a:t>GAN</a:t>
            </a:r>
          </a:p>
        </p:txBody>
      </p:sp>
      <p:sp>
        <p:nvSpPr>
          <p:cNvPr id="3" name="Subtitle 2">
            <a:extLst>
              <a:ext uri="{FF2B5EF4-FFF2-40B4-BE49-F238E27FC236}">
                <a16:creationId xmlns:a16="http://schemas.microsoft.com/office/drawing/2014/main" id="{08903769-A4BF-4781-9CED-9DBD55238A6D}"/>
              </a:ext>
            </a:extLst>
          </p:cNvPr>
          <p:cNvSpPr>
            <a:spLocks noGrp="1"/>
          </p:cNvSpPr>
          <p:nvPr>
            <p:ph type="subTitle" idx="1"/>
          </p:nvPr>
        </p:nvSpPr>
        <p:spPr>
          <a:xfrm>
            <a:off x="1154955" y="3686742"/>
            <a:ext cx="8825658" cy="861420"/>
          </a:xfrm>
        </p:spPr>
        <p:txBody>
          <a:bodyPr/>
          <a:lstStyle/>
          <a:p>
            <a:r>
              <a:rPr lang="en-US" dirty="0"/>
              <a:t>Generative adversarial network</a:t>
            </a:r>
          </a:p>
        </p:txBody>
      </p:sp>
      <p:pic>
        <p:nvPicPr>
          <p:cNvPr id="12" name="Image 11">
            <a:extLst>
              <a:ext uri="{FF2B5EF4-FFF2-40B4-BE49-F238E27FC236}">
                <a16:creationId xmlns:a16="http://schemas.microsoft.com/office/drawing/2014/main" id="{4585C594-3C0F-436F-A15D-95FA17E2E399}"/>
              </a:ext>
            </a:extLst>
          </p:cNvPr>
          <p:cNvPicPr>
            <a:picLocks noChangeAspect="1"/>
          </p:cNvPicPr>
          <p:nvPr/>
        </p:nvPicPr>
        <p:blipFill>
          <a:blip r:embed="rId2"/>
          <a:stretch>
            <a:fillRect/>
          </a:stretch>
        </p:blipFill>
        <p:spPr>
          <a:xfrm>
            <a:off x="9191897" y="3857897"/>
            <a:ext cx="3000103" cy="3000103"/>
          </a:xfrm>
          <a:prstGeom prst="rect">
            <a:avLst/>
          </a:prstGeom>
        </p:spPr>
      </p:pic>
      <p:sp>
        <p:nvSpPr>
          <p:cNvPr id="13" name="ZoneTexte 12">
            <a:extLst>
              <a:ext uri="{FF2B5EF4-FFF2-40B4-BE49-F238E27FC236}">
                <a16:creationId xmlns:a16="http://schemas.microsoft.com/office/drawing/2014/main" id="{8007AD8A-D1BA-4876-831D-B52F3D0906F1}"/>
              </a:ext>
            </a:extLst>
          </p:cNvPr>
          <p:cNvSpPr txBox="1"/>
          <p:nvPr/>
        </p:nvSpPr>
        <p:spPr>
          <a:xfrm>
            <a:off x="6191793" y="3112590"/>
            <a:ext cx="5791201" cy="461665"/>
          </a:xfrm>
          <a:prstGeom prst="rect">
            <a:avLst/>
          </a:prstGeom>
          <a:noFill/>
        </p:spPr>
        <p:txBody>
          <a:bodyPr wrap="square" rtlCol="0">
            <a:spAutoFit/>
          </a:bodyPr>
          <a:lstStyle/>
          <a:p>
            <a:pPr algn="ctr"/>
            <a:r>
              <a:rPr lang="fr-FR" sz="2400" b="1" dirty="0">
                <a:solidFill>
                  <a:schemeClr val="bg1"/>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https://</a:t>
            </a:r>
            <a:r>
              <a:rPr lang="fr-FR" sz="2400" b="1" dirty="0">
                <a:solidFill>
                  <a:schemeClr val="bg1"/>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thispersondoesnotexist.com/</a:t>
            </a:r>
            <a:endParaRPr lang="fr-FR" sz="2400" b="1" dirty="0">
              <a:solidFill>
                <a:schemeClr val="bg1"/>
              </a:solidFill>
              <a:effectLst>
                <a:outerShdw blurRad="38100" dist="38100" dir="2700000" algn="tl">
                  <a:srgbClr val="000000">
                    <a:alpha val="43137"/>
                  </a:srgbClr>
                </a:outerShdw>
              </a:effectLst>
            </a:endParaRPr>
          </a:p>
        </p:txBody>
      </p:sp>
      <p:pic>
        <p:nvPicPr>
          <p:cNvPr id="15" name="Image 14">
            <a:extLst>
              <a:ext uri="{FF2B5EF4-FFF2-40B4-BE49-F238E27FC236}">
                <a16:creationId xmlns:a16="http://schemas.microsoft.com/office/drawing/2014/main" id="{270A9936-1D0E-41B6-9DE0-624E0E2E4516}"/>
              </a:ext>
            </a:extLst>
          </p:cNvPr>
          <p:cNvPicPr>
            <a:picLocks noChangeAspect="1"/>
          </p:cNvPicPr>
          <p:nvPr/>
        </p:nvPicPr>
        <p:blipFill>
          <a:blip r:embed="rId4"/>
          <a:stretch>
            <a:fillRect/>
          </a:stretch>
        </p:blipFill>
        <p:spPr>
          <a:xfrm>
            <a:off x="6191792" y="3857895"/>
            <a:ext cx="3000105" cy="3000105"/>
          </a:xfrm>
          <a:prstGeom prst="rect">
            <a:avLst/>
          </a:prstGeom>
        </p:spPr>
      </p:pic>
      <p:pic>
        <p:nvPicPr>
          <p:cNvPr id="17" name="Image 16">
            <a:extLst>
              <a:ext uri="{FF2B5EF4-FFF2-40B4-BE49-F238E27FC236}">
                <a16:creationId xmlns:a16="http://schemas.microsoft.com/office/drawing/2014/main" id="{A874242A-869B-4F88-AFCE-1D72B544D840}"/>
              </a:ext>
            </a:extLst>
          </p:cNvPr>
          <p:cNvPicPr>
            <a:picLocks noChangeAspect="1"/>
          </p:cNvPicPr>
          <p:nvPr/>
        </p:nvPicPr>
        <p:blipFill>
          <a:blip r:embed="rId5"/>
          <a:stretch>
            <a:fillRect/>
          </a:stretch>
        </p:blipFill>
        <p:spPr>
          <a:xfrm>
            <a:off x="9191897" y="0"/>
            <a:ext cx="3000105" cy="3000105"/>
          </a:xfrm>
          <a:prstGeom prst="rect">
            <a:avLst/>
          </a:prstGeom>
        </p:spPr>
      </p:pic>
      <p:pic>
        <p:nvPicPr>
          <p:cNvPr id="19" name="Image 18">
            <a:extLst>
              <a:ext uri="{FF2B5EF4-FFF2-40B4-BE49-F238E27FC236}">
                <a16:creationId xmlns:a16="http://schemas.microsoft.com/office/drawing/2014/main" id="{DB2CF456-E279-4858-AEE7-F6A68763FF98}"/>
              </a:ext>
            </a:extLst>
          </p:cNvPr>
          <p:cNvPicPr>
            <a:picLocks noChangeAspect="1"/>
          </p:cNvPicPr>
          <p:nvPr/>
        </p:nvPicPr>
        <p:blipFill>
          <a:blip r:embed="rId6"/>
          <a:stretch>
            <a:fillRect/>
          </a:stretch>
        </p:blipFill>
        <p:spPr>
          <a:xfrm>
            <a:off x="6191792" y="0"/>
            <a:ext cx="3000105" cy="3000105"/>
          </a:xfrm>
          <a:prstGeom prst="rect">
            <a:avLst/>
          </a:prstGeom>
        </p:spPr>
      </p:pic>
    </p:spTree>
    <p:extLst>
      <p:ext uri="{BB962C8B-B14F-4D97-AF65-F5344CB8AC3E}">
        <p14:creationId xmlns:p14="http://schemas.microsoft.com/office/powerpoint/2010/main" val="327107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DC2E8A-C439-4BBF-8A92-DC7CDFFAD768}"/>
              </a:ext>
            </a:extLst>
          </p:cNvPr>
          <p:cNvSpPr>
            <a:spLocks noGrp="1"/>
          </p:cNvSpPr>
          <p:nvPr>
            <p:ph type="title"/>
          </p:nvPr>
        </p:nvSpPr>
        <p:spPr/>
        <p:txBody>
          <a:bodyPr/>
          <a:lstStyle/>
          <a:p>
            <a:r>
              <a:rPr lang="fr-FR" dirty="0"/>
              <a:t>Qu’est ce qu’un GAN?</a:t>
            </a:r>
          </a:p>
        </p:txBody>
      </p:sp>
      <p:sp>
        <p:nvSpPr>
          <p:cNvPr id="3" name="Espace réservé du contenu 2">
            <a:extLst>
              <a:ext uri="{FF2B5EF4-FFF2-40B4-BE49-F238E27FC236}">
                <a16:creationId xmlns:a16="http://schemas.microsoft.com/office/drawing/2014/main" id="{4FE5463D-990D-49C1-97BB-4AF7C4402302}"/>
              </a:ext>
            </a:extLst>
          </p:cNvPr>
          <p:cNvSpPr>
            <a:spLocks noGrp="1"/>
          </p:cNvSpPr>
          <p:nvPr>
            <p:ph idx="1"/>
          </p:nvPr>
        </p:nvSpPr>
        <p:spPr>
          <a:xfrm>
            <a:off x="249884" y="1853248"/>
            <a:ext cx="5846116" cy="4686889"/>
          </a:xfrm>
        </p:spPr>
        <p:txBody>
          <a:bodyPr>
            <a:normAutofit fontScale="92500" lnSpcReduction="20000"/>
          </a:bodyPr>
          <a:lstStyle/>
          <a:p>
            <a:pPr algn="just"/>
            <a:r>
              <a:rPr lang="fr-FR" dirty="0"/>
              <a:t>En intelligence artificielle, les réseaux adverses génératifs (en anglais </a:t>
            </a:r>
            <a:r>
              <a:rPr lang="fr-FR" dirty="0" err="1"/>
              <a:t>generative</a:t>
            </a:r>
            <a:r>
              <a:rPr lang="fr-FR" dirty="0"/>
              <a:t> </a:t>
            </a:r>
            <a:r>
              <a:rPr lang="fr-FR" dirty="0" err="1"/>
              <a:t>adversarial</a:t>
            </a:r>
            <a:r>
              <a:rPr lang="fr-FR" dirty="0"/>
              <a:t> networks ou </a:t>
            </a:r>
            <a:r>
              <a:rPr lang="fr-FR" dirty="0" err="1"/>
              <a:t>GANs</a:t>
            </a:r>
            <a:r>
              <a:rPr lang="fr-FR" dirty="0"/>
              <a:t>) sont une classe d'algorithmes d'apprentissage non-supervisé. Ces algorithmes ont été introduits par Ian </a:t>
            </a:r>
            <a:r>
              <a:rPr lang="fr-FR" dirty="0" err="1"/>
              <a:t>Goodfellow</a:t>
            </a:r>
            <a:r>
              <a:rPr lang="fr-FR" dirty="0"/>
              <a:t> et al. 2014. Ils permettent de générer des images (et bien d’autres choses) avec un fort degré de réalisme.</a:t>
            </a:r>
          </a:p>
          <a:p>
            <a:pPr algn="just"/>
            <a:r>
              <a:rPr lang="fr-FR" dirty="0"/>
              <a:t>Un GAN est un modèle génératif où deux réseaux sont placés en compétition dans un scénario de théorie des jeux. Le premier réseau est le générateur, il génère un échantillon (ex. une image), tandis que son adversaire, le discriminateur essaie de détecter si un échantillon est réel ou bien s'il est le résultat du générateur. L'apprentissage peut être modélisé comme un jeu à somme nulle. (Nash </a:t>
            </a:r>
            <a:r>
              <a:rPr lang="fr-FR" dirty="0" err="1"/>
              <a:t>Equilibrium</a:t>
            </a:r>
            <a:r>
              <a:rPr lang="fr-FR" dirty="0"/>
              <a:t>)</a:t>
            </a:r>
          </a:p>
        </p:txBody>
      </p:sp>
      <p:pic>
        <p:nvPicPr>
          <p:cNvPr id="4" name="Picture 2" descr="Résultat de recherche d'images pour &quot;all the generative adversarial network&quot;">
            <a:extLst>
              <a:ext uri="{FF2B5EF4-FFF2-40B4-BE49-F238E27FC236}">
                <a16:creationId xmlns:a16="http://schemas.microsoft.com/office/drawing/2014/main" id="{F6F851A7-A744-40E5-B263-A467FE27A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066" y="2759889"/>
            <a:ext cx="573405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Résultat de recherche d'images pour &quot;ian good fellow&quot;">
            <a:extLst>
              <a:ext uri="{FF2B5EF4-FFF2-40B4-BE49-F238E27FC236}">
                <a16:creationId xmlns:a16="http://schemas.microsoft.com/office/drawing/2014/main" id="{FF3BC7A4-C4D5-4FB5-860A-415AD63BE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314" y="183335"/>
            <a:ext cx="4580539" cy="257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92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98CAF2-D2DF-4E8F-8F0B-D10372B4E389}"/>
              </a:ext>
            </a:extLst>
          </p:cNvPr>
          <p:cNvSpPr>
            <a:spLocks noGrp="1"/>
          </p:cNvSpPr>
          <p:nvPr>
            <p:ph type="title"/>
          </p:nvPr>
        </p:nvSpPr>
        <p:spPr/>
        <p:txBody>
          <a:bodyPr/>
          <a:lstStyle/>
          <a:p>
            <a:r>
              <a:rPr lang="fr-FR" dirty="0"/>
              <a:t>Un bref historique</a:t>
            </a:r>
          </a:p>
        </p:txBody>
      </p:sp>
      <p:pic>
        <p:nvPicPr>
          <p:cNvPr id="5" name="Espace réservé du contenu 4">
            <a:extLst>
              <a:ext uri="{FF2B5EF4-FFF2-40B4-BE49-F238E27FC236}">
                <a16:creationId xmlns:a16="http://schemas.microsoft.com/office/drawing/2014/main" id="{C2945A30-EF70-4C15-A79F-7655B9B871B2}"/>
              </a:ext>
            </a:extLst>
          </p:cNvPr>
          <p:cNvPicPr>
            <a:picLocks noGrp="1" noChangeAspect="1"/>
          </p:cNvPicPr>
          <p:nvPr>
            <p:ph idx="1"/>
          </p:nvPr>
        </p:nvPicPr>
        <p:blipFill>
          <a:blip r:embed="rId2"/>
          <a:stretch>
            <a:fillRect/>
          </a:stretch>
        </p:blipFill>
        <p:spPr>
          <a:xfrm>
            <a:off x="0" y="1152983"/>
            <a:ext cx="12192001" cy="5323156"/>
          </a:xfrm>
        </p:spPr>
      </p:pic>
    </p:spTree>
    <p:extLst>
      <p:ext uri="{BB962C8B-B14F-4D97-AF65-F5344CB8AC3E}">
        <p14:creationId xmlns:p14="http://schemas.microsoft.com/office/powerpoint/2010/main" val="282856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B0E4-EE4F-4DD7-A14D-E739DAC25BC5}"/>
              </a:ext>
            </a:extLst>
          </p:cNvPr>
          <p:cNvSpPr>
            <a:spLocks noGrp="1"/>
          </p:cNvSpPr>
          <p:nvPr>
            <p:ph type="title"/>
          </p:nvPr>
        </p:nvSpPr>
        <p:spPr>
          <a:xfrm>
            <a:off x="646111" y="452718"/>
            <a:ext cx="9404723" cy="1400530"/>
          </a:xfrm>
        </p:spPr>
        <p:txBody>
          <a:bodyPr/>
          <a:lstStyle/>
          <a:p>
            <a:r>
              <a:rPr lang="en-US" dirty="0"/>
              <a:t>RBM: </a:t>
            </a:r>
            <a:br>
              <a:rPr lang="en-US" dirty="0"/>
            </a:br>
            <a:r>
              <a:rPr lang="en-US" dirty="0"/>
              <a:t>Restricted Boltzmann Machine</a:t>
            </a:r>
          </a:p>
        </p:txBody>
      </p:sp>
      <p:pic>
        <p:nvPicPr>
          <p:cNvPr id="2050" name="Picture 2" descr="Résultat de recherche d'images pour &quot;restricted boltzmann machine&quot;">
            <a:extLst>
              <a:ext uri="{FF2B5EF4-FFF2-40B4-BE49-F238E27FC236}">
                <a16:creationId xmlns:a16="http://schemas.microsoft.com/office/drawing/2014/main" id="{1556DBC1-2FE1-4D50-94EA-087A06050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540" y="1853248"/>
            <a:ext cx="573405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F2EF3B2A-E4E2-4B57-B822-CF04124B877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504481" y="175075"/>
            <a:ext cx="5676118" cy="977908"/>
          </a:xfrm>
        </p:spPr>
      </p:pic>
      <p:sp>
        <p:nvSpPr>
          <p:cNvPr id="3" name="AutoShape 2" descr="{\displaystyle P(x_{i},h_{j})=\exp(-E(x_{i},h_{j}))/Z}">
            <a:extLst>
              <a:ext uri="{FF2B5EF4-FFF2-40B4-BE49-F238E27FC236}">
                <a16:creationId xmlns:a16="http://schemas.microsoft.com/office/drawing/2014/main" id="{C84F6E87-E207-4471-92FF-CC44D5E83F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displaystyle P(x_{i},h_{j})=\exp(-E(x_{i},h_{j}))/Z}">
            <a:extLst>
              <a:ext uri="{FF2B5EF4-FFF2-40B4-BE49-F238E27FC236}">
                <a16:creationId xmlns:a16="http://schemas.microsoft.com/office/drawing/2014/main" id="{667A4CF0-C8D9-4D25-822B-933414467031}"/>
              </a:ext>
            </a:extLst>
          </p:cNvPr>
          <p:cNvSpPr>
            <a:spLocks noChangeAspect="1" noChangeArrowheads="1"/>
          </p:cNvSpPr>
          <p:nvPr/>
        </p:nvSpPr>
        <p:spPr bwMode="auto">
          <a:xfrm>
            <a:off x="6095999" y="3428999"/>
            <a:ext cx="4345577" cy="43455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displaystyle P(x_{i},h_{j})=\exp(-E(x_{i},h_{j}))/Z}">
            <a:extLst>
              <a:ext uri="{FF2B5EF4-FFF2-40B4-BE49-F238E27FC236}">
                <a16:creationId xmlns:a16="http://schemas.microsoft.com/office/drawing/2014/main" id="{29A12ED8-E12D-4D60-B5CD-35B5B4F832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8" descr="{\displaystyle P(x_{i},h_{j})=\exp(-E(x_{i},h_{j}))/Z}">
            <a:extLst>
              <a:ext uri="{FF2B5EF4-FFF2-40B4-BE49-F238E27FC236}">
                <a16:creationId xmlns:a16="http://schemas.microsoft.com/office/drawing/2014/main" id="{D023678C-C9D3-4C83-9BE5-D1196BE4DE0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8" name="Picture 10">
            <a:extLst>
              <a:ext uri="{FF2B5EF4-FFF2-40B4-BE49-F238E27FC236}">
                <a16:creationId xmlns:a16="http://schemas.microsoft.com/office/drawing/2014/main" id="{0012E4CA-3860-460A-A856-4D5306115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949" y="5365835"/>
            <a:ext cx="3543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91B4F52-32F3-4E07-B75E-302C7880D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20" y="2626176"/>
            <a:ext cx="5334679" cy="66041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3AA68250-96E8-4CD3-AB96-1994D4FF6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20" y="3732903"/>
            <a:ext cx="4562475" cy="857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2B10DAF-B7B1-4274-9F54-D7623803A191}"/>
              </a:ext>
            </a:extLst>
          </p:cNvPr>
          <p:cNvSpPr/>
          <p:nvPr/>
        </p:nvSpPr>
        <p:spPr>
          <a:xfrm>
            <a:off x="485229" y="4910578"/>
            <a:ext cx="6096000" cy="923330"/>
          </a:xfrm>
          <a:prstGeom prst="rect">
            <a:avLst/>
          </a:prstGeom>
        </p:spPr>
        <p:txBody>
          <a:bodyPr>
            <a:spAutoFit/>
          </a:bodyPr>
          <a:lstStyle/>
          <a:p>
            <a:r>
              <a:rPr lang="fr-FR" dirty="0"/>
              <a:t>Elle est couramment utilisée pour avoir une estimation de la distribution probabiliste d'un jeu de données</a:t>
            </a:r>
          </a:p>
        </p:txBody>
      </p:sp>
      <p:sp>
        <p:nvSpPr>
          <p:cNvPr id="9" name="ZoneTexte 8">
            <a:extLst>
              <a:ext uri="{FF2B5EF4-FFF2-40B4-BE49-F238E27FC236}">
                <a16:creationId xmlns:a16="http://schemas.microsoft.com/office/drawing/2014/main" id="{716D3A2E-060C-418A-99AC-2E384F3C59B1}"/>
              </a:ext>
            </a:extLst>
          </p:cNvPr>
          <p:cNvSpPr txBox="1"/>
          <p:nvPr/>
        </p:nvSpPr>
        <p:spPr>
          <a:xfrm>
            <a:off x="2107474" y="6185683"/>
            <a:ext cx="9963592" cy="646331"/>
          </a:xfrm>
          <a:prstGeom prst="rect">
            <a:avLst/>
          </a:prstGeom>
          <a:noFill/>
        </p:spPr>
        <p:txBody>
          <a:bodyPr wrap="square" rtlCol="0">
            <a:spAutoFit/>
          </a:bodyPr>
          <a:lstStyle/>
          <a:p>
            <a:r>
              <a:rPr lang="fr-FR" dirty="0">
                <a:hlinkClick r:id="rId8"/>
              </a:rPr>
              <a:t>https://colab.research.google.com/github/hube12/NeuralNetwork103/blob/master/Notebook/RBM.ipynb</a:t>
            </a:r>
            <a:endParaRPr lang="fr-FR" dirty="0"/>
          </a:p>
        </p:txBody>
      </p:sp>
      <p:pic>
        <p:nvPicPr>
          <p:cNvPr id="2066" name="Picture 18" descr="Résultat de recherche d'images pour &quot;open in  colab logo&quot;">
            <a:extLst>
              <a:ext uri="{FF2B5EF4-FFF2-40B4-BE49-F238E27FC236}">
                <a16:creationId xmlns:a16="http://schemas.microsoft.com/office/drawing/2014/main" id="{45E72DDF-4A77-43F7-A4AF-5F6B7062A3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229" y="6071732"/>
            <a:ext cx="1676947" cy="74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59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471B-D8EB-4D12-BA57-FAC29E63778C}"/>
              </a:ext>
            </a:extLst>
          </p:cNvPr>
          <p:cNvSpPr>
            <a:spLocks noGrp="1"/>
          </p:cNvSpPr>
          <p:nvPr>
            <p:ph type="title"/>
          </p:nvPr>
        </p:nvSpPr>
        <p:spPr/>
        <p:txBody>
          <a:bodyPr/>
          <a:lstStyle/>
          <a:p>
            <a:r>
              <a:rPr lang="en-US" dirty="0"/>
              <a:t>DBN:</a:t>
            </a:r>
            <a:br>
              <a:rPr lang="en-US" dirty="0"/>
            </a:br>
            <a:r>
              <a:rPr lang="en-US" dirty="0"/>
              <a:t>Deep Belief Network</a:t>
            </a:r>
          </a:p>
        </p:txBody>
      </p:sp>
      <p:sp>
        <p:nvSpPr>
          <p:cNvPr id="3" name="Content Placeholder 2">
            <a:extLst>
              <a:ext uri="{FF2B5EF4-FFF2-40B4-BE49-F238E27FC236}">
                <a16:creationId xmlns:a16="http://schemas.microsoft.com/office/drawing/2014/main" id="{E45CFD09-775C-4C7E-9C8D-64FD473957F3}"/>
              </a:ext>
            </a:extLst>
          </p:cNvPr>
          <p:cNvSpPr>
            <a:spLocks noGrp="1"/>
          </p:cNvSpPr>
          <p:nvPr>
            <p:ph idx="1"/>
          </p:nvPr>
        </p:nvSpPr>
        <p:spPr>
          <a:xfrm>
            <a:off x="646111" y="2140004"/>
            <a:ext cx="5671956" cy="4195481"/>
          </a:xfrm>
        </p:spPr>
        <p:txBody>
          <a:bodyPr/>
          <a:lstStyle/>
          <a:p>
            <a:pPr algn="just"/>
            <a:r>
              <a:rPr lang="en-US" dirty="0"/>
              <a:t>Ce reseau </a:t>
            </a:r>
            <a:r>
              <a:rPr lang="en-US" dirty="0" err="1"/>
              <a:t>est</a:t>
            </a:r>
            <a:r>
              <a:rPr lang="en-US" dirty="0"/>
              <a:t> </a:t>
            </a:r>
            <a:r>
              <a:rPr lang="en-US" dirty="0" err="1"/>
              <a:t>composé</a:t>
            </a:r>
            <a:r>
              <a:rPr lang="en-US" dirty="0"/>
              <a:t> de </a:t>
            </a:r>
            <a:r>
              <a:rPr lang="en-US" dirty="0" err="1"/>
              <a:t>plusieurs</a:t>
            </a:r>
            <a:r>
              <a:rPr lang="en-US" dirty="0"/>
              <a:t> couches caches (</a:t>
            </a:r>
            <a:r>
              <a:rPr lang="en-US" dirty="0" err="1"/>
              <a:t>ici</a:t>
            </a:r>
            <a:r>
              <a:rPr lang="en-US" dirty="0"/>
              <a:t> de RBM) avec des connections entre couches </a:t>
            </a:r>
            <a:r>
              <a:rPr lang="en-US" dirty="0" err="1"/>
              <a:t>mais</a:t>
            </a:r>
            <a:r>
              <a:rPr lang="en-US" dirty="0"/>
              <a:t> pas entre les neurons de </a:t>
            </a:r>
            <a:r>
              <a:rPr lang="en-US" dirty="0" err="1"/>
              <a:t>chaque</a:t>
            </a:r>
            <a:r>
              <a:rPr lang="en-US" dirty="0"/>
              <a:t> </a:t>
            </a:r>
            <a:r>
              <a:rPr lang="en-US" dirty="0" err="1"/>
              <a:t>couche</a:t>
            </a:r>
            <a:r>
              <a:rPr lang="en-US" dirty="0"/>
              <a:t>, </a:t>
            </a:r>
            <a:r>
              <a:rPr lang="en-US" dirty="0" err="1"/>
              <a:t>cela</a:t>
            </a:r>
            <a:r>
              <a:rPr lang="en-US" dirty="0"/>
              <a:t> </a:t>
            </a:r>
            <a:r>
              <a:rPr lang="en-US" dirty="0" err="1"/>
              <a:t>permet</a:t>
            </a:r>
            <a:r>
              <a:rPr lang="en-US" dirty="0"/>
              <a:t> de </a:t>
            </a:r>
            <a:r>
              <a:rPr lang="en-US" dirty="0" err="1"/>
              <a:t>reconstruire</a:t>
            </a:r>
            <a:r>
              <a:rPr lang="en-US" dirty="0"/>
              <a:t> </a:t>
            </a:r>
            <a:r>
              <a:rPr lang="en-US" dirty="0" err="1"/>
              <a:t>l’entrée</a:t>
            </a:r>
            <a:r>
              <a:rPr lang="en-US" dirty="0"/>
              <a:t> </a:t>
            </a:r>
            <a:r>
              <a:rPr lang="en-US" dirty="0" err="1"/>
              <a:t>ou</a:t>
            </a:r>
            <a:r>
              <a:rPr lang="en-US" dirty="0"/>
              <a:t> </a:t>
            </a:r>
            <a:r>
              <a:rPr lang="en-US" dirty="0" err="1"/>
              <a:t>alors</a:t>
            </a:r>
            <a:r>
              <a:rPr lang="en-US" dirty="0"/>
              <a:t> de classifier</a:t>
            </a:r>
          </a:p>
        </p:txBody>
      </p:sp>
      <p:pic>
        <p:nvPicPr>
          <p:cNvPr id="4" name="Picture 4" descr="Résultat de recherche d'images pour &quot;dbn neural network&quot;">
            <a:extLst>
              <a:ext uri="{FF2B5EF4-FFF2-40B4-BE49-F238E27FC236}">
                <a16:creationId xmlns:a16="http://schemas.microsoft.com/office/drawing/2014/main" id="{BCBF569A-0E8A-4EC0-865E-3AB2DC1A8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475" y="0"/>
            <a:ext cx="5737525" cy="29534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ésultat de recherche d'images pour &quot;deep belief network&quot;">
            <a:extLst>
              <a:ext uri="{FF2B5EF4-FFF2-40B4-BE49-F238E27FC236}">
                <a16:creationId xmlns:a16="http://schemas.microsoft.com/office/drawing/2014/main" id="{AABB7F2C-5CE9-46BB-85F2-17EB5EF7F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921" y="2953449"/>
            <a:ext cx="2156632" cy="371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40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171A-0CD9-4D1D-A826-194890115F58}"/>
              </a:ext>
            </a:extLst>
          </p:cNvPr>
          <p:cNvSpPr>
            <a:spLocks noGrp="1"/>
          </p:cNvSpPr>
          <p:nvPr>
            <p:ph type="title"/>
          </p:nvPr>
        </p:nvSpPr>
        <p:spPr/>
        <p:txBody>
          <a:bodyPr/>
          <a:lstStyle/>
          <a:p>
            <a:r>
              <a:rPr lang="en-US" dirty="0" err="1"/>
              <a:t>AutoEncoder</a:t>
            </a:r>
            <a:endParaRPr lang="en-US" dirty="0"/>
          </a:p>
        </p:txBody>
      </p:sp>
      <p:pic>
        <p:nvPicPr>
          <p:cNvPr id="5" name="Content Placeholder 4">
            <a:extLst>
              <a:ext uri="{FF2B5EF4-FFF2-40B4-BE49-F238E27FC236}">
                <a16:creationId xmlns:a16="http://schemas.microsoft.com/office/drawing/2014/main" id="{E99682FA-D040-48E3-86E1-2EB3C2491A7F}"/>
              </a:ext>
            </a:extLst>
          </p:cNvPr>
          <p:cNvPicPr>
            <a:picLocks noGrp="1" noChangeAspect="1"/>
          </p:cNvPicPr>
          <p:nvPr>
            <p:ph idx="1"/>
          </p:nvPr>
        </p:nvPicPr>
        <p:blipFill>
          <a:blip r:embed="rId2"/>
          <a:stretch>
            <a:fillRect/>
          </a:stretch>
        </p:blipFill>
        <p:spPr>
          <a:xfrm>
            <a:off x="327310" y="1580861"/>
            <a:ext cx="5600230" cy="3033458"/>
          </a:xfrm>
        </p:spPr>
      </p:pic>
      <p:pic>
        <p:nvPicPr>
          <p:cNvPr id="3074" name="Picture 2" descr="Résultat de recherche d'images pour &quot;autoencoder&quot;">
            <a:extLst>
              <a:ext uri="{FF2B5EF4-FFF2-40B4-BE49-F238E27FC236}">
                <a16:creationId xmlns:a16="http://schemas.microsoft.com/office/drawing/2014/main" id="{8748E9D9-687F-4D87-A1CC-E7923092B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640" y="1666817"/>
            <a:ext cx="5734050" cy="27241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7EA78F9B-3910-4C87-AFF1-CFB9E8E74D4F}"/>
              </a:ext>
            </a:extLst>
          </p:cNvPr>
          <p:cNvSpPr txBox="1"/>
          <p:nvPr/>
        </p:nvSpPr>
        <p:spPr>
          <a:xfrm>
            <a:off x="1245326" y="5050971"/>
            <a:ext cx="8577943" cy="369332"/>
          </a:xfrm>
          <a:prstGeom prst="rect">
            <a:avLst/>
          </a:prstGeom>
          <a:noFill/>
        </p:spPr>
        <p:txBody>
          <a:bodyPr wrap="square" rtlCol="0">
            <a:spAutoFit/>
          </a:bodyPr>
          <a:lstStyle/>
          <a:p>
            <a:r>
              <a:rPr lang="fr-FR" dirty="0"/>
              <a:t>Voir hube12/NeuralNetwork102 (prochain week-end)</a:t>
            </a:r>
          </a:p>
        </p:txBody>
      </p:sp>
    </p:spTree>
    <p:extLst>
      <p:ext uri="{BB962C8B-B14F-4D97-AF65-F5344CB8AC3E}">
        <p14:creationId xmlns:p14="http://schemas.microsoft.com/office/powerpoint/2010/main" val="195002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1357-6B5B-462C-AC0B-5534D79F2C60}"/>
              </a:ext>
            </a:extLst>
          </p:cNvPr>
          <p:cNvSpPr>
            <a:spLocks noGrp="1"/>
          </p:cNvSpPr>
          <p:nvPr>
            <p:ph type="title"/>
          </p:nvPr>
        </p:nvSpPr>
        <p:spPr/>
        <p:txBody>
          <a:bodyPr/>
          <a:lstStyle/>
          <a:p>
            <a:r>
              <a:rPr lang="en-US" dirty="0"/>
              <a:t>GAN (2014)</a:t>
            </a:r>
          </a:p>
        </p:txBody>
      </p:sp>
      <p:pic>
        <p:nvPicPr>
          <p:cNvPr id="5" name="Content Placeholder 4">
            <a:extLst>
              <a:ext uri="{FF2B5EF4-FFF2-40B4-BE49-F238E27FC236}">
                <a16:creationId xmlns:a16="http://schemas.microsoft.com/office/drawing/2014/main" id="{03B1B824-D269-4352-A7F7-25B5A3407DED}"/>
              </a:ext>
            </a:extLst>
          </p:cNvPr>
          <p:cNvPicPr>
            <a:picLocks noGrp="1" noChangeAspect="1"/>
          </p:cNvPicPr>
          <p:nvPr>
            <p:ph idx="1"/>
          </p:nvPr>
        </p:nvPicPr>
        <p:blipFill>
          <a:blip r:embed="rId2"/>
          <a:stretch>
            <a:fillRect/>
          </a:stretch>
        </p:blipFill>
        <p:spPr>
          <a:xfrm>
            <a:off x="6545043" y="2092945"/>
            <a:ext cx="4725639" cy="4195762"/>
          </a:xfrm>
        </p:spPr>
      </p:pic>
      <p:pic>
        <p:nvPicPr>
          <p:cNvPr id="5122" name="Picture 2" descr="Résultat de recherche d'images pour &quot;Gan 2014 neural network&quot;">
            <a:extLst>
              <a:ext uri="{FF2B5EF4-FFF2-40B4-BE49-F238E27FC236}">
                <a16:creationId xmlns:a16="http://schemas.microsoft.com/office/drawing/2014/main" id="{C08DD255-8FA8-46AA-933A-FF39E1CFD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1524000"/>
            <a:ext cx="573405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B6EE26-35B4-4056-B1EA-5F0AD99902AC}"/>
              </a:ext>
            </a:extLst>
          </p:cNvPr>
          <p:cNvSpPr/>
          <p:nvPr/>
        </p:nvSpPr>
        <p:spPr>
          <a:xfrm>
            <a:off x="6545043" y="1152983"/>
            <a:ext cx="4833374" cy="369332"/>
          </a:xfrm>
          <a:prstGeom prst="rect">
            <a:avLst/>
          </a:prstGeom>
        </p:spPr>
        <p:txBody>
          <a:bodyPr wrap="none">
            <a:spAutoFit/>
          </a:bodyPr>
          <a:lstStyle/>
          <a:p>
            <a:r>
              <a:rPr lang="en-US" dirty="0">
                <a:hlinkClick r:id="rId4"/>
              </a:rPr>
              <a:t>https://github.com/T-Almeida/GAN-study</a:t>
            </a:r>
            <a:endParaRPr lang="en-US" dirty="0"/>
          </a:p>
        </p:txBody>
      </p:sp>
      <p:sp>
        <p:nvSpPr>
          <p:cNvPr id="3" name="ZoneTexte 2">
            <a:extLst>
              <a:ext uri="{FF2B5EF4-FFF2-40B4-BE49-F238E27FC236}">
                <a16:creationId xmlns:a16="http://schemas.microsoft.com/office/drawing/2014/main" id="{385A39A1-2BF5-4F0A-B1D4-73FA077B55D1}"/>
              </a:ext>
            </a:extLst>
          </p:cNvPr>
          <p:cNvSpPr txBox="1"/>
          <p:nvPr/>
        </p:nvSpPr>
        <p:spPr>
          <a:xfrm>
            <a:off x="6545043" y="1649383"/>
            <a:ext cx="3762103" cy="369332"/>
          </a:xfrm>
          <a:prstGeom prst="rect">
            <a:avLst/>
          </a:prstGeom>
          <a:noFill/>
        </p:spPr>
        <p:txBody>
          <a:bodyPr wrap="square" rtlCol="0">
            <a:spAutoFit/>
          </a:bodyPr>
          <a:lstStyle/>
          <a:p>
            <a:r>
              <a:rPr lang="fr-FR" dirty="0">
                <a:hlinkClick r:id="rId5"/>
              </a:rPr>
              <a:t>https://arxiv.org/abs/1406.2661</a:t>
            </a:r>
            <a:endParaRPr lang="fr-FR" dirty="0"/>
          </a:p>
        </p:txBody>
      </p:sp>
    </p:spTree>
    <p:extLst>
      <p:ext uri="{BB962C8B-B14F-4D97-AF65-F5344CB8AC3E}">
        <p14:creationId xmlns:p14="http://schemas.microsoft.com/office/powerpoint/2010/main" val="298846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F77A9-07C7-42A9-AE69-F3C6FB957103}"/>
              </a:ext>
            </a:extLst>
          </p:cNvPr>
          <p:cNvSpPr>
            <a:spLocks noGrp="1"/>
          </p:cNvSpPr>
          <p:nvPr>
            <p:ph type="title"/>
          </p:nvPr>
        </p:nvSpPr>
        <p:spPr/>
        <p:txBody>
          <a:bodyPr/>
          <a:lstStyle/>
          <a:p>
            <a:r>
              <a:rPr lang="fr-FR" dirty="0"/>
              <a:t>S’amuser avec </a:t>
            </a:r>
            <a:r>
              <a:rPr lang="fr-FR" dirty="0" err="1"/>
              <a:t>StyleGan</a:t>
            </a:r>
            <a:endParaRPr lang="fr-FR" dirty="0"/>
          </a:p>
        </p:txBody>
      </p:sp>
      <p:pic>
        <p:nvPicPr>
          <p:cNvPr id="5" name="Espace réservé du contenu 4">
            <a:extLst>
              <a:ext uri="{FF2B5EF4-FFF2-40B4-BE49-F238E27FC236}">
                <a16:creationId xmlns:a16="http://schemas.microsoft.com/office/drawing/2014/main" id="{ACBE2546-0C0B-4A59-AF91-D97F4715E60F}"/>
              </a:ext>
            </a:extLst>
          </p:cNvPr>
          <p:cNvPicPr>
            <a:picLocks noGrp="1" noChangeAspect="1"/>
          </p:cNvPicPr>
          <p:nvPr>
            <p:ph idx="1"/>
          </p:nvPr>
        </p:nvPicPr>
        <p:blipFill>
          <a:blip r:embed="rId2"/>
          <a:stretch>
            <a:fillRect/>
          </a:stretch>
        </p:blipFill>
        <p:spPr>
          <a:xfrm>
            <a:off x="5661727" y="1599793"/>
            <a:ext cx="5438641" cy="4195762"/>
          </a:xfrm>
        </p:spPr>
      </p:pic>
      <p:sp>
        <p:nvSpPr>
          <p:cNvPr id="6" name="ZoneTexte 5">
            <a:extLst>
              <a:ext uri="{FF2B5EF4-FFF2-40B4-BE49-F238E27FC236}">
                <a16:creationId xmlns:a16="http://schemas.microsoft.com/office/drawing/2014/main" id="{E21329B5-FCFD-4F3D-BA5F-98976CDCDEE7}"/>
              </a:ext>
            </a:extLst>
          </p:cNvPr>
          <p:cNvSpPr txBox="1"/>
          <p:nvPr/>
        </p:nvSpPr>
        <p:spPr>
          <a:xfrm>
            <a:off x="731520" y="1853248"/>
            <a:ext cx="4406537" cy="923330"/>
          </a:xfrm>
          <a:prstGeom prst="rect">
            <a:avLst/>
          </a:prstGeom>
          <a:noFill/>
        </p:spPr>
        <p:txBody>
          <a:bodyPr wrap="square" rtlCol="0">
            <a:spAutoFit/>
          </a:bodyPr>
          <a:lstStyle/>
          <a:p>
            <a:r>
              <a:rPr lang="fr-FR" dirty="0">
                <a:hlinkClick r:id="rId3"/>
              </a:rPr>
              <a:t>https://github.com/hube12/NeuralNetwork103/blob/master/Notebook/StyleGAN.ipynb</a:t>
            </a:r>
            <a:endParaRPr lang="fr-FR" dirty="0"/>
          </a:p>
        </p:txBody>
      </p:sp>
      <p:pic>
        <p:nvPicPr>
          <p:cNvPr id="7" name="Picture 18" descr="Résultat de recherche d'images pour &quot;open in  colab logo&quot;">
            <a:extLst>
              <a:ext uri="{FF2B5EF4-FFF2-40B4-BE49-F238E27FC236}">
                <a16:creationId xmlns:a16="http://schemas.microsoft.com/office/drawing/2014/main" id="{EBC55B25-CDA4-409B-BA26-49413D2D9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366" y="2512550"/>
            <a:ext cx="1676947" cy="74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27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239</TotalTime>
  <Words>226</Words>
  <Application>Microsoft Office PowerPoint</Application>
  <PresentationFormat>Grand écran</PresentationFormat>
  <Paragraphs>21</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Century Gothic</vt:lpstr>
      <vt:lpstr>Wingdings 3</vt:lpstr>
      <vt:lpstr>Ion</vt:lpstr>
      <vt:lpstr>• I am not a neural network expert  • This is only intended for learning purpose ( not refined nor applicable )  • The dataset used are conditionned  • We are going to see a limited set of neural network, so called CNN  • We don’t have much time for this presentation</vt:lpstr>
      <vt:lpstr>GAN</vt:lpstr>
      <vt:lpstr>Qu’est ce qu’un GAN?</vt:lpstr>
      <vt:lpstr>Un bref historique</vt:lpstr>
      <vt:lpstr>RBM:  Restricted Boltzmann Machine</vt:lpstr>
      <vt:lpstr>DBN: Deep Belief Network</vt:lpstr>
      <vt:lpstr>AutoEncoder</vt:lpstr>
      <vt:lpstr>GAN (2014)</vt:lpstr>
      <vt:lpstr>S’amuser avec StyleGan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c:title>
  <dc:creator>r</dc:creator>
  <cp:lastModifiedBy>R1_ KSLR</cp:lastModifiedBy>
  <cp:revision>10</cp:revision>
  <dcterms:created xsi:type="dcterms:W3CDTF">2019-10-09T11:23:24Z</dcterms:created>
  <dcterms:modified xsi:type="dcterms:W3CDTF">2019-10-22T02:18:07Z</dcterms:modified>
</cp:coreProperties>
</file>